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legreya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 Bold" panose="020B0604020202020204" charset="0"/>
      <p:regular r:id="rId20"/>
    </p:embeddedFont>
    <p:embeddedFont>
      <p:font typeface="Roboto Condensed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4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4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4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420792"/>
            <a:ext cx="19013725" cy="3866208"/>
            <a:chOff x="0" y="0"/>
            <a:chExt cx="5007730" cy="10182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7730" cy="1018261"/>
            </a:xfrm>
            <a:custGeom>
              <a:avLst/>
              <a:gdLst/>
              <a:ahLst/>
              <a:cxnLst/>
              <a:rect l="l" t="t" r="r" b="b"/>
              <a:pathLst>
                <a:path w="5007730" h="1018261">
                  <a:moveTo>
                    <a:pt x="0" y="0"/>
                  </a:moveTo>
                  <a:lnTo>
                    <a:pt x="5007730" y="0"/>
                  </a:lnTo>
                  <a:lnTo>
                    <a:pt x="5007730" y="1018261"/>
                  </a:lnTo>
                  <a:lnTo>
                    <a:pt x="0" y="1018261"/>
                  </a:lnTo>
                  <a:close/>
                </a:path>
              </a:pathLst>
            </a:custGeom>
            <a:solidFill>
              <a:srgbClr val="12053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0800000">
            <a:off x="10505581" y="6833555"/>
            <a:ext cx="7782419" cy="3015687"/>
          </a:xfrm>
          <a:custGeom>
            <a:avLst/>
            <a:gdLst/>
            <a:ahLst/>
            <a:cxnLst/>
            <a:rect l="l" t="t" r="r" b="b"/>
            <a:pathLst>
              <a:path w="7782419" h="3015687">
                <a:moveTo>
                  <a:pt x="0" y="0"/>
                </a:moveTo>
                <a:lnTo>
                  <a:pt x="7782419" y="0"/>
                </a:lnTo>
                <a:lnTo>
                  <a:pt x="7782419" y="3015688"/>
                </a:lnTo>
                <a:lnTo>
                  <a:pt x="0" y="301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035250" y="-1113683"/>
            <a:ext cx="19586275" cy="7645100"/>
          </a:xfrm>
          <a:custGeom>
            <a:avLst/>
            <a:gdLst/>
            <a:ahLst/>
            <a:cxnLst/>
            <a:rect l="l" t="t" r="r" b="b"/>
            <a:pathLst>
              <a:path w="19586275" h="7645100">
                <a:moveTo>
                  <a:pt x="0" y="0"/>
                </a:moveTo>
                <a:lnTo>
                  <a:pt x="19586275" y="0"/>
                </a:lnTo>
                <a:lnTo>
                  <a:pt x="19586275" y="7645100"/>
                </a:lnTo>
                <a:lnTo>
                  <a:pt x="0" y="7645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026" b="-3008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758324" y="5994661"/>
            <a:ext cx="8745408" cy="765223"/>
          </a:xfrm>
          <a:custGeom>
            <a:avLst/>
            <a:gdLst/>
            <a:ahLst/>
            <a:cxnLst/>
            <a:rect l="l" t="t" r="r" b="b"/>
            <a:pathLst>
              <a:path w="8745408" h="765223">
                <a:moveTo>
                  <a:pt x="0" y="0"/>
                </a:moveTo>
                <a:lnTo>
                  <a:pt x="8745408" y="0"/>
                </a:lnTo>
                <a:lnTo>
                  <a:pt x="8745408" y="765223"/>
                </a:lnTo>
                <a:lnTo>
                  <a:pt x="0" y="765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5997717" y="6445692"/>
            <a:ext cx="12290283" cy="0"/>
          </a:xfrm>
          <a:prstGeom prst="line">
            <a:avLst/>
          </a:prstGeom>
          <a:ln w="95250" cap="flat">
            <a:solidFill>
              <a:srgbClr val="468F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290299" y="6445692"/>
            <a:ext cx="2101314" cy="0"/>
          </a:xfrm>
          <a:prstGeom prst="line">
            <a:avLst/>
          </a:prstGeom>
          <a:ln w="95250" cap="flat">
            <a:solidFill>
              <a:srgbClr val="468F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483864" y="6988020"/>
            <a:ext cx="8660136" cy="171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22"/>
              </a:lnSpc>
            </a:pPr>
            <a:r>
              <a:rPr lang="en-US" sz="12982" dirty="0">
                <a:solidFill>
                  <a:srgbClr val="F000DF"/>
                </a:solidFill>
                <a:latin typeface="Roboto Condensed Bold"/>
              </a:rPr>
              <a:t> 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346" y="8569387"/>
            <a:ext cx="8597654" cy="1098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28"/>
              </a:lnSpc>
            </a:pPr>
            <a:r>
              <a:rPr lang="en-US" sz="8066" spc="467" dirty="0">
                <a:solidFill>
                  <a:srgbClr val="66D1FF"/>
                </a:solidFill>
                <a:latin typeface="Roboto Condensed Bold"/>
              </a:rPr>
              <a:t> IN EDUCATION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11824969" y="-496028"/>
            <a:ext cx="12070900" cy="12070900"/>
          </a:xfrm>
          <a:custGeom>
            <a:avLst/>
            <a:gdLst/>
            <a:ahLst/>
            <a:cxnLst/>
            <a:rect l="l" t="t" r="r" b="b"/>
            <a:pathLst>
              <a:path w="12070900" h="12070900">
                <a:moveTo>
                  <a:pt x="0" y="0"/>
                </a:moveTo>
                <a:lnTo>
                  <a:pt x="12070900" y="0"/>
                </a:lnTo>
                <a:lnTo>
                  <a:pt x="12070900" y="12070901"/>
                </a:lnTo>
                <a:lnTo>
                  <a:pt x="0" y="1207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15437" y="-2057400"/>
            <a:ext cx="3857625" cy="4114800"/>
          </a:xfrm>
          <a:custGeom>
            <a:avLst/>
            <a:gdLst/>
            <a:ahLst/>
            <a:cxnLst/>
            <a:rect l="l" t="t" r="r" b="b"/>
            <a:pathLst>
              <a:path w="3857625" h="4114800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415437" y="8229600"/>
            <a:ext cx="3857625" cy="4114800"/>
          </a:xfrm>
          <a:custGeom>
            <a:avLst/>
            <a:gdLst/>
            <a:ahLst/>
            <a:cxnLst/>
            <a:rect l="l" t="t" r="r" b="b"/>
            <a:pathLst>
              <a:path w="3857625" h="4114800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090870" y="370992"/>
            <a:ext cx="10336860" cy="10336860"/>
            <a:chOff x="0" y="0"/>
            <a:chExt cx="13716000" cy="13716000"/>
          </a:xfrm>
        </p:grpSpPr>
        <p:sp>
          <p:nvSpPr>
            <p:cNvPr id="6" name="Freeform 6"/>
            <p:cNvSpPr/>
            <p:nvPr/>
          </p:nvSpPr>
          <p:spPr>
            <a:xfrm>
              <a:off x="-338714" y="-10990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4" y="10990"/>
                  </a:moveTo>
                  <a:cubicBezTo>
                    <a:pt x="4739280" y="0"/>
                    <a:pt x="2463801" y="1304719"/>
                    <a:pt x="1231901" y="3431106"/>
                  </a:cubicBezTo>
                  <a:cubicBezTo>
                    <a:pt x="0" y="5557493"/>
                    <a:pt x="0" y="8180487"/>
                    <a:pt x="1231901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8" y="13737980"/>
                    <a:pt x="11929627" y="12433261"/>
                    <a:pt x="13161527" y="10306874"/>
                  </a:cubicBezTo>
                  <a:cubicBezTo>
                    <a:pt x="14393428" y="8180487"/>
                    <a:pt x="14393428" y="5557493"/>
                    <a:pt x="13161527" y="3431106"/>
                  </a:cubicBezTo>
                  <a:cubicBezTo>
                    <a:pt x="11929627" y="1304719"/>
                    <a:pt x="9654148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-49553" r="223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760687" y="1441877"/>
            <a:ext cx="7149488" cy="197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Roboto Condensed Bold"/>
              </a:rPr>
              <a:t>IMPLEMENTATION CHALLENGES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0632" y="3894455"/>
            <a:ext cx="10710106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Technological Infrastructure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02548" y="3194729"/>
            <a:ext cx="4072800" cy="2097492"/>
          </a:xfrm>
          <a:custGeom>
            <a:avLst/>
            <a:gdLst/>
            <a:ahLst/>
            <a:cxnLst/>
            <a:rect l="l" t="t" r="r" b="b"/>
            <a:pathLst>
              <a:path w="4072800" h="2097492">
                <a:moveTo>
                  <a:pt x="0" y="0"/>
                </a:moveTo>
                <a:lnTo>
                  <a:pt x="4072800" y="0"/>
                </a:lnTo>
                <a:lnTo>
                  <a:pt x="4072800" y="2097492"/>
                </a:lnTo>
                <a:lnTo>
                  <a:pt x="0" y="2097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39633" y="2588368"/>
            <a:ext cx="2565705" cy="3045348"/>
          </a:xfrm>
          <a:custGeom>
            <a:avLst/>
            <a:gdLst/>
            <a:ahLst/>
            <a:cxnLst/>
            <a:rect l="l" t="t" r="r" b="b"/>
            <a:pathLst>
              <a:path w="2565705" h="3045348">
                <a:moveTo>
                  <a:pt x="0" y="0"/>
                </a:moveTo>
                <a:lnTo>
                  <a:pt x="2565706" y="0"/>
                </a:lnTo>
                <a:lnTo>
                  <a:pt x="2565706" y="3045348"/>
                </a:lnTo>
                <a:lnTo>
                  <a:pt x="0" y="3045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93616" y="792930"/>
            <a:ext cx="8020306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>
                <a:solidFill>
                  <a:srgbClr val="FFFFFF"/>
                </a:solidFill>
                <a:latin typeface="Roboto Condensed Bold"/>
              </a:rPr>
              <a:t>TECHNOLOGY USED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98995" y="5964082"/>
            <a:ext cx="6545005" cy="83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8"/>
              </a:lnSpc>
            </a:pPr>
            <a:r>
              <a:rPr lang="en-US" sz="4927">
                <a:solidFill>
                  <a:srgbClr val="FFFFFF"/>
                </a:solidFill>
                <a:latin typeface="Canva Sans Bold"/>
              </a:rPr>
              <a:t>AR glasses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65175" y="5954557"/>
            <a:ext cx="4196883" cy="166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1"/>
              </a:lnSpc>
            </a:pPr>
            <a:r>
              <a:rPr lang="en-US" sz="4765">
                <a:solidFill>
                  <a:srgbClr val="FFFFFF"/>
                </a:solidFill>
                <a:latin typeface="Canva Sans Bold"/>
              </a:rPr>
              <a:t>Smartphones &amp; Tablets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5577235" y="-586133"/>
            <a:ext cx="12070900" cy="12070900"/>
          </a:xfrm>
          <a:custGeom>
            <a:avLst/>
            <a:gdLst/>
            <a:ahLst/>
            <a:cxnLst/>
            <a:rect l="l" t="t" r="r" b="b"/>
            <a:pathLst>
              <a:path w="12070900" h="12070900">
                <a:moveTo>
                  <a:pt x="0" y="0"/>
                </a:moveTo>
                <a:lnTo>
                  <a:pt x="12070900" y="0"/>
                </a:lnTo>
                <a:lnTo>
                  <a:pt x="12070900" y="12070900"/>
                </a:lnTo>
                <a:lnTo>
                  <a:pt x="0" y="1207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79472" y="-2447925"/>
            <a:ext cx="3857625" cy="4114800"/>
          </a:xfrm>
          <a:custGeom>
            <a:avLst/>
            <a:gdLst/>
            <a:ahLst/>
            <a:cxnLst/>
            <a:rect l="l" t="t" r="r" b="b"/>
            <a:pathLst>
              <a:path w="3857625" h="4114800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0947" y="8229600"/>
            <a:ext cx="3857625" cy="4114800"/>
          </a:xfrm>
          <a:custGeom>
            <a:avLst/>
            <a:gdLst/>
            <a:ahLst/>
            <a:cxnLst/>
            <a:rect l="l" t="t" r="r" b="b"/>
            <a:pathLst>
              <a:path w="3857625" h="4114800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38990" y="809148"/>
            <a:ext cx="5309281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 dirty="0">
                <a:solidFill>
                  <a:schemeClr val="bg1"/>
                </a:solidFill>
                <a:latin typeface="Roboto Condensed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29400" y="2324100"/>
            <a:ext cx="11658600" cy="5032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Canva Sans Bold" panose="020B0604020202020204" charset="0"/>
                <a:ea typeface="Roboto Condensed Bold" panose="020B0604020202020204" charset="0"/>
              </a:rPr>
              <a:t>Augmented Reality (AR) revolutionizes education in Nepal.</a:t>
            </a:r>
          </a:p>
          <a:p>
            <a:pPr algn="l"/>
            <a:endParaRPr lang="en-US" sz="3600" b="0" i="0" dirty="0">
              <a:solidFill>
                <a:schemeClr val="bg1"/>
              </a:solidFill>
              <a:effectLst/>
              <a:latin typeface="Canva Sans Bold" panose="020B0604020202020204" charset="0"/>
              <a:ea typeface="Roboto Condensed Bold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Canva Sans Bold" panose="020B0604020202020204" charset="0"/>
                <a:ea typeface="Roboto Condensed Bold" panose="020B0604020202020204" charset="0"/>
              </a:rPr>
              <a:t>AR enhances engagement, visualization, personalization, and accessibility.</a:t>
            </a:r>
          </a:p>
          <a:p>
            <a:pPr algn="l"/>
            <a:endParaRPr lang="en-US" sz="3600" b="0" i="0" dirty="0">
              <a:solidFill>
                <a:schemeClr val="bg1"/>
              </a:solidFill>
              <a:effectLst/>
              <a:latin typeface="Canva Sans Bold" panose="020B0604020202020204" charset="0"/>
              <a:ea typeface="Roboto Condensed Bold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chemeClr val="bg1"/>
                </a:solidFill>
                <a:effectLst/>
                <a:latin typeface="Canva Sans Bold" panose="020B0604020202020204" charset="0"/>
                <a:ea typeface="Roboto Condensed Bold" panose="020B0604020202020204" charset="0"/>
              </a:rPr>
              <a:t>Let's seize the opportunities and transform education in Nepal through AR!</a:t>
            </a:r>
          </a:p>
          <a:p>
            <a:pPr algn="ctr">
              <a:lnSpc>
                <a:spcPts val="5040"/>
              </a:lnSpc>
            </a:pPr>
            <a:endParaRPr lang="en-US" sz="3600" dirty="0">
              <a:solidFill>
                <a:srgbClr val="468FFA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2684033" y="2628438"/>
            <a:ext cx="10398189" cy="5030124"/>
          </a:xfrm>
          <a:custGeom>
            <a:avLst/>
            <a:gdLst/>
            <a:ahLst/>
            <a:cxnLst/>
            <a:rect l="l" t="t" r="r" b="b"/>
            <a:pathLst>
              <a:path w="10398189" h="5030124">
                <a:moveTo>
                  <a:pt x="0" y="0"/>
                </a:moveTo>
                <a:lnTo>
                  <a:pt x="10398190" y="0"/>
                </a:lnTo>
                <a:lnTo>
                  <a:pt x="10398190" y="5030124"/>
                </a:lnTo>
                <a:lnTo>
                  <a:pt x="0" y="503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10573843" y="2572843"/>
            <a:ext cx="10398189" cy="5030124"/>
          </a:xfrm>
          <a:custGeom>
            <a:avLst/>
            <a:gdLst/>
            <a:ahLst/>
            <a:cxnLst/>
            <a:rect l="l" t="t" r="r" b="b"/>
            <a:pathLst>
              <a:path w="10398189" h="5030124">
                <a:moveTo>
                  <a:pt x="10398190" y="5030124"/>
                </a:moveTo>
                <a:lnTo>
                  <a:pt x="0" y="5030124"/>
                </a:lnTo>
                <a:lnTo>
                  <a:pt x="0" y="0"/>
                </a:lnTo>
                <a:lnTo>
                  <a:pt x="10398190" y="0"/>
                </a:lnTo>
                <a:lnTo>
                  <a:pt x="10398190" y="50301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590869"/>
            <a:ext cx="16230600" cy="5105261"/>
          </a:xfrm>
          <a:custGeom>
            <a:avLst/>
            <a:gdLst/>
            <a:ahLst/>
            <a:cxnLst/>
            <a:rect l="l" t="t" r="r" b="b"/>
            <a:pathLst>
              <a:path w="16230600" h="5105261">
                <a:moveTo>
                  <a:pt x="0" y="0"/>
                </a:moveTo>
                <a:lnTo>
                  <a:pt x="16230600" y="0"/>
                </a:lnTo>
                <a:lnTo>
                  <a:pt x="16230600" y="5105262"/>
                </a:lnTo>
                <a:lnTo>
                  <a:pt x="0" y="5105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6387" y="2953373"/>
            <a:ext cx="14975226" cy="4380254"/>
          </a:xfrm>
          <a:custGeom>
            <a:avLst/>
            <a:gdLst/>
            <a:ahLst/>
            <a:cxnLst/>
            <a:rect l="l" t="t" r="r" b="b"/>
            <a:pathLst>
              <a:path w="14975226" h="4380254">
                <a:moveTo>
                  <a:pt x="0" y="0"/>
                </a:moveTo>
                <a:lnTo>
                  <a:pt x="14975226" y="0"/>
                </a:lnTo>
                <a:lnTo>
                  <a:pt x="14975226" y="4380254"/>
                </a:lnTo>
                <a:lnTo>
                  <a:pt x="0" y="4380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15062" y="4570984"/>
            <a:ext cx="12586790" cy="135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3"/>
              </a:lnSpc>
            </a:pPr>
            <a:r>
              <a:rPr lang="en-US" sz="10299">
                <a:solidFill>
                  <a:srgbClr val="FFFFFF"/>
                </a:solidFill>
                <a:latin typeface="Roboto Condense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 flipV="1">
            <a:off x="9144000" y="5256876"/>
            <a:ext cx="10398189" cy="5030124"/>
          </a:xfrm>
          <a:custGeom>
            <a:avLst/>
            <a:gdLst/>
            <a:ahLst/>
            <a:cxnLst/>
            <a:rect l="l" t="t" r="r" b="b"/>
            <a:pathLst>
              <a:path w="10398189" h="5030124">
                <a:moveTo>
                  <a:pt x="10398189" y="5030124"/>
                </a:moveTo>
                <a:lnTo>
                  <a:pt x="0" y="5030124"/>
                </a:lnTo>
                <a:lnTo>
                  <a:pt x="0" y="0"/>
                </a:lnTo>
                <a:lnTo>
                  <a:pt x="10398189" y="0"/>
                </a:lnTo>
                <a:lnTo>
                  <a:pt x="10398189" y="50301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-1427966" y="5256876"/>
            <a:ext cx="10398189" cy="5030124"/>
          </a:xfrm>
          <a:custGeom>
            <a:avLst/>
            <a:gdLst/>
            <a:ahLst/>
            <a:cxnLst/>
            <a:rect l="l" t="t" r="r" b="b"/>
            <a:pathLst>
              <a:path w="10398189" h="5030124">
                <a:moveTo>
                  <a:pt x="10398189" y="5030124"/>
                </a:moveTo>
                <a:lnTo>
                  <a:pt x="0" y="5030124"/>
                </a:lnTo>
                <a:lnTo>
                  <a:pt x="0" y="0"/>
                </a:lnTo>
                <a:lnTo>
                  <a:pt x="10398189" y="0"/>
                </a:lnTo>
                <a:lnTo>
                  <a:pt x="10398189" y="503012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2611266" y="2267117"/>
            <a:ext cx="6358958" cy="6358958"/>
          </a:xfrm>
          <a:custGeom>
            <a:avLst/>
            <a:gdLst/>
            <a:ahLst/>
            <a:cxnLst/>
            <a:rect l="l" t="t" r="r" b="b"/>
            <a:pathLst>
              <a:path w="6358958" h="6358958">
                <a:moveTo>
                  <a:pt x="0" y="0"/>
                </a:moveTo>
                <a:lnTo>
                  <a:pt x="6358957" y="0"/>
                </a:lnTo>
                <a:lnTo>
                  <a:pt x="6358957" y="6358958"/>
                </a:lnTo>
                <a:lnTo>
                  <a:pt x="0" y="6358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915165" y="2564175"/>
            <a:ext cx="5948570" cy="4894264"/>
            <a:chOff x="0" y="0"/>
            <a:chExt cx="1288021" cy="10597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8021" cy="1059736"/>
            </a:xfrm>
            <a:custGeom>
              <a:avLst/>
              <a:gdLst/>
              <a:ahLst/>
              <a:cxnLst/>
              <a:rect l="l" t="t" r="r" b="b"/>
              <a:pathLst>
                <a:path w="1288021" h="1059736">
                  <a:moveTo>
                    <a:pt x="429572" y="19070"/>
                  </a:moveTo>
                  <a:cubicBezTo>
                    <a:pt x="495393" y="7556"/>
                    <a:pt x="570678" y="0"/>
                    <a:pt x="644357" y="0"/>
                  </a:cubicBezTo>
                  <a:cubicBezTo>
                    <a:pt x="718040" y="0"/>
                    <a:pt x="788940" y="6476"/>
                    <a:pt x="854277" y="17990"/>
                  </a:cubicBezTo>
                  <a:cubicBezTo>
                    <a:pt x="855669" y="18350"/>
                    <a:pt x="857059" y="18350"/>
                    <a:pt x="858449" y="18710"/>
                  </a:cubicBezTo>
                  <a:cubicBezTo>
                    <a:pt x="1103819" y="64765"/>
                    <a:pt x="1284546" y="186379"/>
                    <a:pt x="1288021" y="333987"/>
                  </a:cubicBezTo>
                  <a:lnTo>
                    <a:pt x="1288021" y="1059736"/>
                  </a:lnTo>
                  <a:lnTo>
                    <a:pt x="0" y="1059736"/>
                  </a:lnTo>
                  <a:lnTo>
                    <a:pt x="0" y="334526"/>
                  </a:lnTo>
                  <a:cubicBezTo>
                    <a:pt x="3476" y="185660"/>
                    <a:pt x="181421" y="64045"/>
                    <a:pt x="429572" y="19070"/>
                  </a:cubicBezTo>
                  <a:close/>
                </a:path>
              </a:pathLst>
            </a:custGeom>
            <a:solidFill>
              <a:srgbClr val="12053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908312" y="2564175"/>
            <a:ext cx="5719614" cy="5719591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9537" b="-953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2281155" y="5257800"/>
            <a:ext cx="5216591" cy="70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9"/>
              </a:lnSpc>
            </a:pPr>
            <a:r>
              <a:rPr lang="en-US" sz="5417">
                <a:solidFill>
                  <a:srgbClr val="BEEEF4"/>
                </a:solidFill>
                <a:latin typeface="Alegreya"/>
              </a:rPr>
              <a:t>RAJEEV PAUDEL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51872" y="1068453"/>
            <a:ext cx="7384256" cy="91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>
                <a:solidFill>
                  <a:srgbClr val="468FFA"/>
                </a:solidFill>
                <a:latin typeface="Roboto Condensed Bold"/>
              </a:rPr>
              <a:t>OUR TEAM MEMBER</a:t>
            </a:r>
          </a:p>
        </p:txBody>
      </p:sp>
      <p:sp>
        <p:nvSpPr>
          <p:cNvPr id="12" name="Freeform 12"/>
          <p:cNvSpPr/>
          <p:nvPr/>
        </p:nvSpPr>
        <p:spPr>
          <a:xfrm>
            <a:off x="-4010529" y="1121769"/>
            <a:ext cx="8745408" cy="765223"/>
          </a:xfrm>
          <a:custGeom>
            <a:avLst/>
            <a:gdLst/>
            <a:ahLst/>
            <a:cxnLst/>
            <a:rect l="l" t="t" r="r" b="b"/>
            <a:pathLst>
              <a:path w="8745408" h="765223">
                <a:moveTo>
                  <a:pt x="0" y="0"/>
                </a:moveTo>
                <a:lnTo>
                  <a:pt x="8745408" y="0"/>
                </a:lnTo>
                <a:lnTo>
                  <a:pt x="8745408" y="765223"/>
                </a:lnTo>
                <a:lnTo>
                  <a:pt x="0" y="7652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3915296" y="1121769"/>
            <a:ext cx="8745408" cy="765223"/>
          </a:xfrm>
          <a:custGeom>
            <a:avLst/>
            <a:gdLst/>
            <a:ahLst/>
            <a:cxnLst/>
            <a:rect l="l" t="t" r="r" b="b"/>
            <a:pathLst>
              <a:path w="8745408" h="765223">
                <a:moveTo>
                  <a:pt x="8745408" y="0"/>
                </a:moveTo>
                <a:lnTo>
                  <a:pt x="0" y="0"/>
                </a:lnTo>
                <a:lnTo>
                  <a:pt x="0" y="765223"/>
                </a:lnTo>
                <a:lnTo>
                  <a:pt x="8745408" y="765223"/>
                </a:lnTo>
                <a:lnTo>
                  <a:pt x="874540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8647" y="-770528"/>
            <a:ext cx="7333394" cy="11828055"/>
          </a:xfrm>
          <a:custGeom>
            <a:avLst/>
            <a:gdLst/>
            <a:ahLst/>
            <a:cxnLst/>
            <a:rect l="l" t="t" r="r" b="b"/>
            <a:pathLst>
              <a:path w="7333394" h="11828055">
                <a:moveTo>
                  <a:pt x="0" y="0"/>
                </a:moveTo>
                <a:lnTo>
                  <a:pt x="7333395" y="0"/>
                </a:lnTo>
                <a:lnTo>
                  <a:pt x="7333395" y="11828056"/>
                </a:lnTo>
                <a:lnTo>
                  <a:pt x="0" y="11828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 flipV="1">
            <a:off x="-2451998" y="2700490"/>
            <a:ext cx="10118613" cy="4894879"/>
          </a:xfrm>
          <a:custGeom>
            <a:avLst/>
            <a:gdLst/>
            <a:ahLst/>
            <a:cxnLst/>
            <a:rect l="l" t="t" r="r" b="b"/>
            <a:pathLst>
              <a:path w="10118613" h="4894879">
                <a:moveTo>
                  <a:pt x="10118613" y="4894879"/>
                </a:moveTo>
                <a:lnTo>
                  <a:pt x="0" y="4894879"/>
                </a:lnTo>
                <a:lnTo>
                  <a:pt x="0" y="0"/>
                </a:lnTo>
                <a:lnTo>
                  <a:pt x="10118613" y="0"/>
                </a:lnTo>
                <a:lnTo>
                  <a:pt x="10118613" y="489487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88051" y="759375"/>
            <a:ext cx="6261932" cy="9320489"/>
            <a:chOff x="0" y="0"/>
            <a:chExt cx="5877814" cy="8748753"/>
          </a:xfrm>
        </p:grpSpPr>
        <p:sp>
          <p:nvSpPr>
            <p:cNvPr id="5" name="Freeform 5"/>
            <p:cNvSpPr/>
            <p:nvPr/>
          </p:nvSpPr>
          <p:spPr>
            <a:xfrm>
              <a:off x="15189" y="15176"/>
              <a:ext cx="5847448" cy="8718397"/>
            </a:xfrm>
            <a:custGeom>
              <a:avLst/>
              <a:gdLst/>
              <a:ahLst/>
              <a:cxnLst/>
              <a:rect l="l" t="t" r="r" b="b"/>
              <a:pathLst>
                <a:path w="5847448" h="8718397">
                  <a:moveTo>
                    <a:pt x="2923718" y="8718397"/>
                  </a:moveTo>
                  <a:cubicBezTo>
                    <a:pt x="4538459" y="8718397"/>
                    <a:pt x="5847449" y="7409410"/>
                    <a:pt x="5847449" y="5794668"/>
                  </a:cubicBezTo>
                  <a:lnTo>
                    <a:pt x="5847449" y="2923718"/>
                  </a:lnTo>
                  <a:cubicBezTo>
                    <a:pt x="5847449" y="1309002"/>
                    <a:pt x="4538459" y="0"/>
                    <a:pt x="2923718" y="0"/>
                  </a:cubicBezTo>
                  <a:cubicBezTo>
                    <a:pt x="1308989" y="1"/>
                    <a:pt x="0" y="1309002"/>
                    <a:pt x="0" y="2923718"/>
                  </a:cubicBezTo>
                  <a:lnTo>
                    <a:pt x="0" y="5794668"/>
                  </a:lnTo>
                  <a:cubicBezTo>
                    <a:pt x="0" y="7409409"/>
                    <a:pt x="1308989" y="8718397"/>
                    <a:pt x="2923718" y="8718397"/>
                  </a:cubicBezTo>
                  <a:close/>
                </a:path>
              </a:pathLst>
            </a:custGeom>
            <a:solidFill>
              <a:srgbClr val="9ABCF4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14300" y="214287"/>
              <a:ext cx="5449214" cy="8320171"/>
            </a:xfrm>
            <a:custGeom>
              <a:avLst/>
              <a:gdLst/>
              <a:ahLst/>
              <a:cxnLst/>
              <a:rect l="l" t="t" r="r" b="b"/>
              <a:pathLst>
                <a:path w="5449214" h="8320171">
                  <a:moveTo>
                    <a:pt x="2724607" y="8320171"/>
                  </a:moveTo>
                  <a:cubicBezTo>
                    <a:pt x="1219848" y="8320171"/>
                    <a:pt x="0" y="7100329"/>
                    <a:pt x="0" y="5595556"/>
                  </a:cubicBezTo>
                  <a:lnTo>
                    <a:pt x="0" y="2724607"/>
                  </a:lnTo>
                  <a:cubicBezTo>
                    <a:pt x="0" y="1219860"/>
                    <a:pt x="1219848" y="0"/>
                    <a:pt x="2724607" y="0"/>
                  </a:cubicBezTo>
                  <a:cubicBezTo>
                    <a:pt x="4229379" y="0"/>
                    <a:pt x="5449214" y="1219861"/>
                    <a:pt x="5449214" y="2724607"/>
                  </a:cubicBezTo>
                  <a:lnTo>
                    <a:pt x="5449214" y="5595557"/>
                  </a:lnTo>
                  <a:cubicBezTo>
                    <a:pt x="5449214" y="7100329"/>
                    <a:pt x="4229379" y="8320171"/>
                    <a:pt x="2724607" y="8320171"/>
                  </a:cubicBezTo>
                  <a:close/>
                </a:path>
              </a:pathLst>
            </a:custGeom>
            <a:blipFill>
              <a:blip r:embed="rId6"/>
              <a:stretch>
                <a:fillRect l="-26131" r="-10303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877814" cy="8748754"/>
            </a:xfrm>
            <a:custGeom>
              <a:avLst/>
              <a:gdLst/>
              <a:ahLst/>
              <a:cxnLst/>
              <a:rect l="l" t="t" r="r" b="b"/>
              <a:pathLst>
                <a:path w="5877814" h="8748754">
                  <a:moveTo>
                    <a:pt x="2938907" y="8674590"/>
                  </a:moveTo>
                  <a:cubicBezTo>
                    <a:pt x="1356754" y="8674590"/>
                    <a:pt x="74168" y="7392009"/>
                    <a:pt x="74168" y="5809843"/>
                  </a:cubicBezTo>
                  <a:lnTo>
                    <a:pt x="74168" y="2938894"/>
                  </a:lnTo>
                  <a:cubicBezTo>
                    <a:pt x="74168" y="1356754"/>
                    <a:pt x="1356754" y="74155"/>
                    <a:pt x="2938907" y="74155"/>
                  </a:cubicBezTo>
                  <a:cubicBezTo>
                    <a:pt x="4521073" y="74155"/>
                    <a:pt x="5803646" y="1356754"/>
                    <a:pt x="5803646" y="2938894"/>
                  </a:cubicBezTo>
                  <a:lnTo>
                    <a:pt x="5803646" y="5809844"/>
                  </a:lnTo>
                  <a:cubicBezTo>
                    <a:pt x="5803646" y="7392009"/>
                    <a:pt x="4521073" y="8674590"/>
                    <a:pt x="2938907" y="8674590"/>
                  </a:cubicBezTo>
                  <a:close/>
                  <a:moveTo>
                    <a:pt x="2938907" y="8693640"/>
                  </a:moveTo>
                  <a:cubicBezTo>
                    <a:pt x="4531589" y="8693640"/>
                    <a:pt x="5822696" y="7402525"/>
                    <a:pt x="5822696" y="5809843"/>
                  </a:cubicBezTo>
                  <a:lnTo>
                    <a:pt x="5822696" y="2938894"/>
                  </a:lnTo>
                  <a:cubicBezTo>
                    <a:pt x="5822696" y="1346238"/>
                    <a:pt x="4531589" y="55105"/>
                    <a:pt x="2938907" y="55105"/>
                  </a:cubicBezTo>
                  <a:cubicBezTo>
                    <a:pt x="1346226" y="55105"/>
                    <a:pt x="55118" y="1346238"/>
                    <a:pt x="55118" y="2938894"/>
                  </a:cubicBezTo>
                  <a:lnTo>
                    <a:pt x="55118" y="5809844"/>
                  </a:lnTo>
                  <a:cubicBezTo>
                    <a:pt x="55118" y="7402525"/>
                    <a:pt x="1346225" y="8693640"/>
                    <a:pt x="2938907" y="8693640"/>
                  </a:cubicBezTo>
                  <a:close/>
                  <a:moveTo>
                    <a:pt x="2929458" y="8729688"/>
                  </a:moveTo>
                  <a:cubicBezTo>
                    <a:pt x="1321092" y="8724471"/>
                    <a:pt x="19050" y="7419213"/>
                    <a:pt x="19050" y="5809843"/>
                  </a:cubicBezTo>
                  <a:lnTo>
                    <a:pt x="19050" y="2938894"/>
                  </a:lnTo>
                  <a:cubicBezTo>
                    <a:pt x="19050" y="1326312"/>
                    <a:pt x="1326312" y="19050"/>
                    <a:pt x="2938907" y="19050"/>
                  </a:cubicBezTo>
                  <a:cubicBezTo>
                    <a:pt x="4551502" y="19050"/>
                    <a:pt x="5858764" y="1326312"/>
                    <a:pt x="5858764" y="2938894"/>
                  </a:cubicBezTo>
                  <a:lnTo>
                    <a:pt x="5858764" y="5809844"/>
                  </a:lnTo>
                  <a:cubicBezTo>
                    <a:pt x="5858764" y="7422439"/>
                    <a:pt x="4551502" y="8729702"/>
                    <a:pt x="2938907" y="8729704"/>
                  </a:cubicBezTo>
                  <a:lnTo>
                    <a:pt x="2934183" y="8729700"/>
                  </a:lnTo>
                  <a:lnTo>
                    <a:pt x="2929458" y="8729688"/>
                  </a:lnTo>
                  <a:close/>
                  <a:moveTo>
                    <a:pt x="2929407" y="8748738"/>
                  </a:moveTo>
                  <a:lnTo>
                    <a:pt x="2934157" y="8748750"/>
                  </a:lnTo>
                  <a:lnTo>
                    <a:pt x="2938907" y="8748754"/>
                  </a:lnTo>
                  <a:cubicBezTo>
                    <a:pt x="4562030" y="8748754"/>
                    <a:pt x="5877814" y="7432967"/>
                    <a:pt x="5877814" y="5809844"/>
                  </a:cubicBezTo>
                  <a:lnTo>
                    <a:pt x="5877814" y="2938894"/>
                  </a:lnTo>
                  <a:cubicBezTo>
                    <a:pt x="5877814" y="1315796"/>
                    <a:pt x="4562030" y="0"/>
                    <a:pt x="2938907" y="0"/>
                  </a:cubicBezTo>
                  <a:cubicBezTo>
                    <a:pt x="1315796" y="0"/>
                    <a:pt x="0" y="1315796"/>
                    <a:pt x="0" y="2938894"/>
                  </a:cubicBezTo>
                  <a:lnTo>
                    <a:pt x="0" y="5809844"/>
                  </a:lnTo>
                  <a:cubicBezTo>
                    <a:pt x="0" y="7429716"/>
                    <a:pt x="1310538" y="8743489"/>
                    <a:pt x="2929407" y="8748738"/>
                  </a:cubicBezTo>
                  <a:close/>
                </a:path>
              </a:pathLst>
            </a:custGeom>
            <a:solidFill>
              <a:srgbClr val="9ABCF4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5330488" y="-2477228"/>
            <a:ext cx="3857625" cy="4114800"/>
          </a:xfrm>
          <a:custGeom>
            <a:avLst/>
            <a:gdLst/>
            <a:ahLst/>
            <a:cxnLst/>
            <a:rect l="l" t="t" r="r" b="b"/>
            <a:pathLst>
              <a:path w="3857625" h="4114800">
                <a:moveTo>
                  <a:pt x="0" y="0"/>
                </a:moveTo>
                <a:lnTo>
                  <a:pt x="3857624" y="0"/>
                </a:lnTo>
                <a:lnTo>
                  <a:pt x="3857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330488" y="8394776"/>
            <a:ext cx="3857625" cy="4114800"/>
          </a:xfrm>
          <a:custGeom>
            <a:avLst/>
            <a:gdLst/>
            <a:ahLst/>
            <a:cxnLst/>
            <a:rect l="l" t="t" r="r" b="b"/>
            <a:pathLst>
              <a:path w="3857625" h="4114800">
                <a:moveTo>
                  <a:pt x="0" y="0"/>
                </a:moveTo>
                <a:lnTo>
                  <a:pt x="3857624" y="0"/>
                </a:lnTo>
                <a:lnTo>
                  <a:pt x="38576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828548" y="1162050"/>
            <a:ext cx="11127611" cy="168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8"/>
              </a:lnSpc>
            </a:pPr>
            <a:r>
              <a:rPr lang="en-US" sz="6610" dirty="0">
                <a:solidFill>
                  <a:schemeClr val="bg1"/>
                </a:solidFill>
                <a:latin typeface="Roboto Condensed Bold"/>
              </a:rPr>
              <a:t>WHAT IS AUGMENTED REALITY (AR) 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49983" y="3140351"/>
            <a:ext cx="10638017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1390" lvl="1" indent="-405695" algn="ctr">
              <a:lnSpc>
                <a:spcPts val="4509"/>
              </a:lnSpc>
              <a:buFont typeface="Arial"/>
              <a:buChar char="•"/>
            </a:pPr>
            <a:r>
              <a:rPr lang="en-US" sz="3758">
                <a:solidFill>
                  <a:srgbClr val="FFFFFF"/>
                </a:solidFill>
                <a:latin typeface="Canva Sans Bold"/>
              </a:rPr>
              <a:t> It is a technology that combines computer-generated elements with the real world.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49983" y="5076825"/>
            <a:ext cx="10306176" cy="1971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1783" lvl="1" indent="-405892" algn="ctr">
              <a:lnSpc>
                <a:spcPts val="5263"/>
              </a:lnSpc>
              <a:buFont typeface="Arial"/>
              <a:buChar char="•"/>
            </a:pPr>
            <a:r>
              <a:rPr lang="en-US" sz="3759">
                <a:solidFill>
                  <a:srgbClr val="FFFFFF"/>
                </a:solidFill>
                <a:latin typeface="Canva Sans Bold"/>
              </a:rPr>
              <a:t> It's like putting virtual things in the real world to make it more fun and interesting.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-4376247" y="-357065"/>
            <a:ext cx="12070900" cy="12070900"/>
          </a:xfrm>
          <a:custGeom>
            <a:avLst/>
            <a:gdLst/>
            <a:ahLst/>
            <a:cxnLst/>
            <a:rect l="l" t="t" r="r" b="b"/>
            <a:pathLst>
              <a:path w="12070900" h="12070900">
                <a:moveTo>
                  <a:pt x="0" y="0"/>
                </a:moveTo>
                <a:lnTo>
                  <a:pt x="12070900" y="0"/>
                </a:lnTo>
                <a:lnTo>
                  <a:pt x="12070900" y="12070900"/>
                </a:lnTo>
                <a:lnTo>
                  <a:pt x="0" y="1207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79472" y="-2447925"/>
            <a:ext cx="3857625" cy="4114800"/>
          </a:xfrm>
          <a:custGeom>
            <a:avLst/>
            <a:gdLst/>
            <a:ahLst/>
            <a:cxnLst/>
            <a:rect l="l" t="t" r="r" b="b"/>
            <a:pathLst>
              <a:path w="3857625" h="4114800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0947" y="8229600"/>
            <a:ext cx="3857625" cy="4114800"/>
          </a:xfrm>
          <a:custGeom>
            <a:avLst/>
            <a:gdLst/>
            <a:ahLst/>
            <a:cxnLst/>
            <a:rect l="l" t="t" r="r" b="b"/>
            <a:pathLst>
              <a:path w="3857625" h="4114800">
                <a:moveTo>
                  <a:pt x="0" y="0"/>
                </a:moveTo>
                <a:lnTo>
                  <a:pt x="3857625" y="0"/>
                </a:lnTo>
                <a:lnTo>
                  <a:pt x="38576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2407486" y="0"/>
            <a:ext cx="10708605" cy="10666774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4712" r="-24712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365FD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036743" y="575916"/>
            <a:ext cx="9462750" cy="179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dirty="0">
                <a:solidFill>
                  <a:srgbClr val="FFFFFF"/>
                </a:solidFill>
                <a:latin typeface="Canva Sans Bold"/>
              </a:rPr>
              <a:t>BENEFITS OF AR IN </a:t>
            </a:r>
          </a:p>
          <a:p>
            <a:pPr algn="ctr">
              <a:lnSpc>
                <a:spcPts val="7039"/>
              </a:lnSpc>
            </a:pPr>
            <a:r>
              <a:rPr lang="en-US" sz="6399" dirty="0">
                <a:solidFill>
                  <a:srgbClr val="FFFFFF"/>
                </a:solidFill>
                <a:latin typeface="Canva Sans Bold"/>
              </a:rPr>
              <a:t>EDUCATION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63701" y="3009900"/>
            <a:ext cx="868828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Enhanced Engagement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63701" y="4464632"/>
            <a:ext cx="1136299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Visualizing Complex Concepts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63701" y="5766543"/>
            <a:ext cx="9135791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Overcoming Resource Limitations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9470350" y="339135"/>
            <a:ext cx="12070900" cy="12070900"/>
          </a:xfrm>
          <a:custGeom>
            <a:avLst/>
            <a:gdLst/>
            <a:ahLst/>
            <a:cxnLst/>
            <a:rect l="l" t="t" r="r" b="b"/>
            <a:pathLst>
              <a:path w="12070900" h="12070900">
                <a:moveTo>
                  <a:pt x="0" y="0"/>
                </a:moveTo>
                <a:lnTo>
                  <a:pt x="12070900" y="0"/>
                </a:lnTo>
                <a:lnTo>
                  <a:pt x="12070900" y="12070900"/>
                </a:lnTo>
                <a:lnTo>
                  <a:pt x="0" y="1207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74749" y="1623493"/>
            <a:ext cx="10154589" cy="8500237"/>
          </a:xfrm>
          <a:custGeom>
            <a:avLst/>
            <a:gdLst/>
            <a:ahLst/>
            <a:cxnLst/>
            <a:rect l="l" t="t" r="r" b="b"/>
            <a:pathLst>
              <a:path w="10154589" h="8500237">
                <a:moveTo>
                  <a:pt x="0" y="0"/>
                </a:moveTo>
                <a:lnTo>
                  <a:pt x="10154590" y="0"/>
                </a:lnTo>
                <a:lnTo>
                  <a:pt x="10154590" y="8500237"/>
                </a:lnTo>
                <a:lnTo>
                  <a:pt x="0" y="85002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4530" y="3384013"/>
            <a:ext cx="6957699" cy="6739717"/>
          </a:xfrm>
          <a:custGeom>
            <a:avLst/>
            <a:gdLst/>
            <a:ahLst/>
            <a:cxnLst/>
            <a:rect l="l" t="t" r="r" b="b"/>
            <a:pathLst>
              <a:path w="6957699" h="6739717">
                <a:moveTo>
                  <a:pt x="0" y="0"/>
                </a:moveTo>
                <a:lnTo>
                  <a:pt x="6957699" y="0"/>
                </a:lnTo>
                <a:lnTo>
                  <a:pt x="6957699" y="6739717"/>
                </a:lnTo>
                <a:lnTo>
                  <a:pt x="0" y="67397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78" b="-397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80849" y="1104900"/>
            <a:ext cx="8163151" cy="2075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7403">
                <a:solidFill>
                  <a:srgbClr val="FFFFFF"/>
                </a:solidFill>
                <a:latin typeface="Canva Sans Bold"/>
              </a:rPr>
              <a:t>AR USE CASES IN NEPAL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60" end="24350.5442"/>
                </p14:media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1587084" y="1790700"/>
            <a:ext cx="1443789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87084" y="401127"/>
            <a:ext cx="7716899" cy="113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1"/>
              </a:lnSpc>
            </a:pPr>
            <a:r>
              <a:rPr lang="en-US" sz="6643">
                <a:solidFill>
                  <a:srgbClr val="FFFFFF"/>
                </a:solidFill>
                <a:latin typeface="Canva Sans Bold"/>
              </a:rPr>
              <a:t>Virtual Field Trips: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440" end="25365.3288"/>
                </p14:media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1981200" y="1790700"/>
            <a:ext cx="1443789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25053" y="403415"/>
            <a:ext cx="7969300" cy="1126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5"/>
              </a:lnSpc>
            </a:pPr>
            <a:r>
              <a:rPr lang="en-US" sz="6639">
                <a:solidFill>
                  <a:srgbClr val="FFFFFF"/>
                </a:solidFill>
                <a:latin typeface="Canva Sans Bold"/>
              </a:rPr>
              <a:t>Language Learning: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 mute="1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/>
          <a:stretch>
            <a:fillRect/>
          </a:stretch>
        </p:blipFill>
        <p:spPr>
          <a:xfrm>
            <a:off x="1925053" y="1659203"/>
            <a:ext cx="14437895" cy="8229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25053" y="532459"/>
            <a:ext cx="8591848" cy="1126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5"/>
              </a:lnSpc>
            </a:pPr>
            <a:r>
              <a:rPr lang="en-US" sz="6639">
                <a:solidFill>
                  <a:srgbClr val="FFFFFF"/>
                </a:solidFill>
                <a:latin typeface="Canva Sans Bold"/>
              </a:rPr>
              <a:t>Science Experiments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05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339" y="301254"/>
            <a:ext cx="17259300" cy="9684492"/>
          </a:xfrm>
          <a:custGeom>
            <a:avLst/>
            <a:gdLst/>
            <a:ahLst/>
            <a:cxnLst/>
            <a:rect l="l" t="t" r="r" b="b"/>
            <a:pathLst>
              <a:path w="17259300" h="9684492">
                <a:moveTo>
                  <a:pt x="0" y="0"/>
                </a:moveTo>
                <a:lnTo>
                  <a:pt x="17259300" y="0"/>
                </a:lnTo>
                <a:lnTo>
                  <a:pt x="17259300" y="9684492"/>
                </a:lnTo>
                <a:lnTo>
                  <a:pt x="0" y="9684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30" r="-883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709365" y="2544594"/>
            <a:ext cx="9602243" cy="1276060"/>
            <a:chOff x="0" y="0"/>
            <a:chExt cx="2528986" cy="3360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8986" cy="336082"/>
            </a:xfrm>
            <a:custGeom>
              <a:avLst/>
              <a:gdLst/>
              <a:ahLst/>
              <a:cxnLst/>
              <a:rect l="l" t="t" r="r" b="b"/>
              <a:pathLst>
                <a:path w="2528986" h="336082">
                  <a:moveTo>
                    <a:pt x="0" y="0"/>
                  </a:moveTo>
                  <a:lnTo>
                    <a:pt x="2528986" y="0"/>
                  </a:lnTo>
                  <a:lnTo>
                    <a:pt x="2528986" y="336082"/>
                  </a:lnTo>
                  <a:lnTo>
                    <a:pt x="0" y="336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FED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124</Words>
  <Application>Microsoft Office PowerPoint</Application>
  <PresentationFormat>Custom</PresentationFormat>
  <Paragraphs>28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Roboto Condensed Bold</vt:lpstr>
      <vt:lpstr>Alegreya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Pink  And Blue Gradient Future VR Tech Solution Presentation</dc:title>
  <dc:creator>rajeev paudel</dc:creator>
  <cp:lastModifiedBy>rajeev paudel</cp:lastModifiedBy>
  <cp:revision>9</cp:revision>
  <dcterms:created xsi:type="dcterms:W3CDTF">2006-08-16T00:00:00Z</dcterms:created>
  <dcterms:modified xsi:type="dcterms:W3CDTF">2023-06-16T03:09:09Z</dcterms:modified>
  <dc:identifier>DAFlz3OxL1o</dc:identifier>
</cp:coreProperties>
</file>